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1431588" cy="7626350"/>
  <p:notesSz cx="6858000" cy="9144000"/>
  <p:defaultTextStyle>
    <a:defPPr>
      <a:defRPr lang="es-CL"/>
    </a:defPPr>
    <a:lvl1pPr marL="0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479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959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3438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918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2397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6877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11356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5836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2">
          <p15:clr>
            <a:srgbClr val="A4A3A4"/>
          </p15:clr>
        </p15:guide>
        <p15:guide id="2" pos="360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2" autoAdjust="0"/>
    <p:restoredTop sz="94660"/>
  </p:normalViewPr>
  <p:slideViewPr>
    <p:cSldViewPr>
      <p:cViewPr varScale="1">
        <p:scale>
          <a:sx n="61" d="100"/>
          <a:sy n="61" d="100"/>
        </p:scale>
        <p:origin x="1308" y="72"/>
      </p:cViewPr>
      <p:guideLst>
        <p:guide orient="horz" pos="2402"/>
        <p:guide pos="36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57369" y="2369112"/>
            <a:ext cx="9716850" cy="16347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14738" y="4321598"/>
            <a:ext cx="8002112" cy="1948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44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3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6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11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5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4A40-1AA3-4590-BC15-7E049DD9AC21}" type="datetimeFigureOut">
              <a:rPr lang="es-CL" smtClean="0"/>
              <a:t>06-02-2023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9793-B41A-4CB9-BC0C-AB8EB04CF0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85597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4A40-1AA3-4590-BC15-7E049DD9AC21}" type="datetimeFigureOut">
              <a:rPr lang="es-CL" smtClean="0"/>
              <a:t>06-02-2023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9793-B41A-4CB9-BC0C-AB8EB04CF0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54946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0361862" y="338950"/>
            <a:ext cx="3215134" cy="723620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14474" y="338950"/>
            <a:ext cx="9456861" cy="7236206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4A40-1AA3-4590-BC15-7E049DD9AC21}" type="datetimeFigureOut">
              <a:rPr lang="es-CL" smtClean="0"/>
              <a:t>06-02-2023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9793-B41A-4CB9-BC0C-AB8EB04CF0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47965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4A40-1AA3-4590-BC15-7E049DD9AC21}" type="datetimeFigureOut">
              <a:rPr lang="es-CL" smtClean="0"/>
              <a:t>06-02-2023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9793-B41A-4CB9-BC0C-AB8EB04CF0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2826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03017" y="4900636"/>
            <a:ext cx="9716850" cy="1514678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03017" y="3232373"/>
            <a:ext cx="9716850" cy="166826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447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895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343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7791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2239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6687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1135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558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4A40-1AA3-4590-BC15-7E049DD9AC21}" type="datetimeFigureOut">
              <a:rPr lang="es-CL" smtClean="0"/>
              <a:t>06-02-2023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9793-B41A-4CB9-BC0C-AB8EB04CF0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63478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714474" y="1978969"/>
            <a:ext cx="6335005" cy="5596187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7240006" y="1978969"/>
            <a:ext cx="6336990" cy="5596187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4A40-1AA3-4590-BC15-7E049DD9AC21}" type="datetimeFigureOut">
              <a:rPr lang="es-CL" smtClean="0"/>
              <a:t>06-02-2023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9793-B41A-4CB9-BC0C-AB8EB04CF0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82167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580" y="305408"/>
            <a:ext cx="10288429" cy="1271058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71579" y="1707103"/>
            <a:ext cx="5050937" cy="711439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479" indent="0">
              <a:buNone/>
              <a:defRPr sz="2400" b="1"/>
            </a:lvl2pPr>
            <a:lvl3pPr marL="1088959" indent="0">
              <a:buNone/>
              <a:defRPr sz="2100" b="1"/>
            </a:lvl3pPr>
            <a:lvl4pPr marL="1633438" indent="0">
              <a:buNone/>
              <a:defRPr sz="1900" b="1"/>
            </a:lvl4pPr>
            <a:lvl5pPr marL="2177918" indent="0">
              <a:buNone/>
              <a:defRPr sz="1900" b="1"/>
            </a:lvl5pPr>
            <a:lvl6pPr marL="2722397" indent="0">
              <a:buNone/>
              <a:defRPr sz="1900" b="1"/>
            </a:lvl6pPr>
            <a:lvl7pPr marL="3266877" indent="0">
              <a:buNone/>
              <a:defRPr sz="1900" b="1"/>
            </a:lvl7pPr>
            <a:lvl8pPr marL="3811356" indent="0">
              <a:buNone/>
              <a:defRPr sz="1900" b="1"/>
            </a:lvl8pPr>
            <a:lvl9pPr marL="4355836" indent="0">
              <a:buNone/>
              <a:defRPr sz="19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71579" y="2418541"/>
            <a:ext cx="5050937" cy="4393979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807088" y="1707103"/>
            <a:ext cx="5052921" cy="711439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479" indent="0">
              <a:buNone/>
              <a:defRPr sz="2400" b="1"/>
            </a:lvl2pPr>
            <a:lvl3pPr marL="1088959" indent="0">
              <a:buNone/>
              <a:defRPr sz="2100" b="1"/>
            </a:lvl3pPr>
            <a:lvl4pPr marL="1633438" indent="0">
              <a:buNone/>
              <a:defRPr sz="1900" b="1"/>
            </a:lvl4pPr>
            <a:lvl5pPr marL="2177918" indent="0">
              <a:buNone/>
              <a:defRPr sz="1900" b="1"/>
            </a:lvl5pPr>
            <a:lvl6pPr marL="2722397" indent="0">
              <a:buNone/>
              <a:defRPr sz="1900" b="1"/>
            </a:lvl6pPr>
            <a:lvl7pPr marL="3266877" indent="0">
              <a:buNone/>
              <a:defRPr sz="1900" b="1"/>
            </a:lvl7pPr>
            <a:lvl8pPr marL="3811356" indent="0">
              <a:buNone/>
              <a:defRPr sz="1900" b="1"/>
            </a:lvl8pPr>
            <a:lvl9pPr marL="4355836" indent="0">
              <a:buNone/>
              <a:defRPr sz="19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807088" y="2418541"/>
            <a:ext cx="5052921" cy="4393979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4A40-1AA3-4590-BC15-7E049DD9AC21}" type="datetimeFigureOut">
              <a:rPr lang="es-CL" smtClean="0"/>
              <a:t>06-02-2023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9793-B41A-4CB9-BC0C-AB8EB04CF0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75140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4A40-1AA3-4590-BC15-7E049DD9AC21}" type="datetimeFigureOut">
              <a:rPr lang="es-CL" smtClean="0"/>
              <a:t>06-02-2023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9793-B41A-4CB9-BC0C-AB8EB04CF0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4341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4A40-1AA3-4590-BC15-7E049DD9AC21}" type="datetimeFigureOut">
              <a:rPr lang="es-CL" smtClean="0"/>
              <a:t>06-02-2023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9793-B41A-4CB9-BC0C-AB8EB04CF0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41362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580" y="303642"/>
            <a:ext cx="3760914" cy="1292243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69433" y="303642"/>
            <a:ext cx="6390575" cy="6508878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71580" y="1595885"/>
            <a:ext cx="3760914" cy="5216636"/>
          </a:xfrm>
        </p:spPr>
        <p:txBody>
          <a:bodyPr/>
          <a:lstStyle>
            <a:lvl1pPr marL="0" indent="0">
              <a:buNone/>
              <a:defRPr sz="1700"/>
            </a:lvl1pPr>
            <a:lvl2pPr marL="544479" indent="0">
              <a:buNone/>
              <a:defRPr sz="1400"/>
            </a:lvl2pPr>
            <a:lvl3pPr marL="1088959" indent="0">
              <a:buNone/>
              <a:defRPr sz="1200"/>
            </a:lvl3pPr>
            <a:lvl4pPr marL="1633438" indent="0">
              <a:buNone/>
              <a:defRPr sz="1100"/>
            </a:lvl4pPr>
            <a:lvl5pPr marL="2177918" indent="0">
              <a:buNone/>
              <a:defRPr sz="1100"/>
            </a:lvl5pPr>
            <a:lvl6pPr marL="2722397" indent="0">
              <a:buNone/>
              <a:defRPr sz="1100"/>
            </a:lvl6pPr>
            <a:lvl7pPr marL="3266877" indent="0">
              <a:buNone/>
              <a:defRPr sz="1100"/>
            </a:lvl7pPr>
            <a:lvl8pPr marL="3811356" indent="0">
              <a:buNone/>
              <a:defRPr sz="1100"/>
            </a:lvl8pPr>
            <a:lvl9pPr marL="4355836" indent="0">
              <a:buNone/>
              <a:defRPr sz="1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4A40-1AA3-4590-BC15-7E049DD9AC21}" type="datetimeFigureOut">
              <a:rPr lang="es-CL" smtClean="0"/>
              <a:t>06-02-2023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9793-B41A-4CB9-BC0C-AB8EB04CF0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2293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40671" y="5338445"/>
            <a:ext cx="6858953" cy="630234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40671" y="681428"/>
            <a:ext cx="6858953" cy="4575810"/>
          </a:xfrm>
        </p:spPr>
        <p:txBody>
          <a:bodyPr/>
          <a:lstStyle>
            <a:lvl1pPr marL="0" indent="0">
              <a:buNone/>
              <a:defRPr sz="3800"/>
            </a:lvl1pPr>
            <a:lvl2pPr marL="544479" indent="0">
              <a:buNone/>
              <a:defRPr sz="3300"/>
            </a:lvl2pPr>
            <a:lvl3pPr marL="1088959" indent="0">
              <a:buNone/>
              <a:defRPr sz="2900"/>
            </a:lvl3pPr>
            <a:lvl4pPr marL="1633438" indent="0">
              <a:buNone/>
              <a:defRPr sz="2400"/>
            </a:lvl4pPr>
            <a:lvl5pPr marL="2177918" indent="0">
              <a:buNone/>
              <a:defRPr sz="2400"/>
            </a:lvl5pPr>
            <a:lvl6pPr marL="2722397" indent="0">
              <a:buNone/>
              <a:defRPr sz="2400"/>
            </a:lvl6pPr>
            <a:lvl7pPr marL="3266877" indent="0">
              <a:buNone/>
              <a:defRPr sz="2400"/>
            </a:lvl7pPr>
            <a:lvl8pPr marL="3811356" indent="0">
              <a:buNone/>
              <a:defRPr sz="2400"/>
            </a:lvl8pPr>
            <a:lvl9pPr marL="4355836" indent="0">
              <a:buNone/>
              <a:defRPr sz="24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240671" y="5968679"/>
            <a:ext cx="6858953" cy="895036"/>
          </a:xfrm>
        </p:spPr>
        <p:txBody>
          <a:bodyPr/>
          <a:lstStyle>
            <a:lvl1pPr marL="0" indent="0">
              <a:buNone/>
              <a:defRPr sz="1700"/>
            </a:lvl1pPr>
            <a:lvl2pPr marL="544479" indent="0">
              <a:buNone/>
              <a:defRPr sz="1400"/>
            </a:lvl2pPr>
            <a:lvl3pPr marL="1088959" indent="0">
              <a:buNone/>
              <a:defRPr sz="1200"/>
            </a:lvl3pPr>
            <a:lvl4pPr marL="1633438" indent="0">
              <a:buNone/>
              <a:defRPr sz="1100"/>
            </a:lvl4pPr>
            <a:lvl5pPr marL="2177918" indent="0">
              <a:buNone/>
              <a:defRPr sz="1100"/>
            </a:lvl5pPr>
            <a:lvl6pPr marL="2722397" indent="0">
              <a:buNone/>
              <a:defRPr sz="1100"/>
            </a:lvl6pPr>
            <a:lvl7pPr marL="3266877" indent="0">
              <a:buNone/>
              <a:defRPr sz="1100"/>
            </a:lvl7pPr>
            <a:lvl8pPr marL="3811356" indent="0">
              <a:buNone/>
              <a:defRPr sz="1100"/>
            </a:lvl8pPr>
            <a:lvl9pPr marL="4355836" indent="0">
              <a:buNone/>
              <a:defRPr sz="1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4A40-1AA3-4590-BC15-7E049DD9AC21}" type="datetimeFigureOut">
              <a:rPr lang="es-CL" smtClean="0"/>
              <a:t>06-02-2023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9793-B41A-4CB9-BC0C-AB8EB04CF0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61222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571580" y="305408"/>
            <a:ext cx="10288429" cy="1271058"/>
          </a:xfrm>
          <a:prstGeom prst="rect">
            <a:avLst/>
          </a:prstGeom>
        </p:spPr>
        <p:txBody>
          <a:bodyPr vert="horz" lIns="108896" tIns="54448" rIns="108896" bIns="54448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71580" y="1779482"/>
            <a:ext cx="10288429" cy="5033038"/>
          </a:xfrm>
          <a:prstGeom prst="rect">
            <a:avLst/>
          </a:prstGeom>
        </p:spPr>
        <p:txBody>
          <a:bodyPr vert="horz" lIns="108896" tIns="54448" rIns="108896" bIns="54448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571579" y="7068497"/>
            <a:ext cx="2667371" cy="406033"/>
          </a:xfrm>
          <a:prstGeom prst="rect">
            <a:avLst/>
          </a:prstGeom>
        </p:spPr>
        <p:txBody>
          <a:bodyPr vert="horz" lIns="108896" tIns="54448" rIns="108896" bIns="54448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24A40-1AA3-4590-BC15-7E049DD9AC21}" type="datetimeFigureOut">
              <a:rPr lang="es-CL" smtClean="0"/>
              <a:t>06-02-2023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905793" y="7068497"/>
            <a:ext cx="3620003" cy="406033"/>
          </a:xfrm>
          <a:prstGeom prst="rect">
            <a:avLst/>
          </a:prstGeom>
        </p:spPr>
        <p:txBody>
          <a:bodyPr vert="horz" lIns="108896" tIns="54448" rIns="108896" bIns="54448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92638" y="7068497"/>
            <a:ext cx="2667371" cy="406033"/>
          </a:xfrm>
          <a:prstGeom prst="rect">
            <a:avLst/>
          </a:prstGeom>
        </p:spPr>
        <p:txBody>
          <a:bodyPr vert="horz" lIns="108896" tIns="54448" rIns="108896" bIns="54448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B9793-B41A-4CB9-BC0C-AB8EB04CF0F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2768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88959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360" indent="-408360" algn="l" defTabSz="1088959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779" indent="-340300" algn="l" defTabSz="1088959" rtl="0" eaLnBrk="1" latinLnBrk="0" hangingPunct="1">
        <a:spcBef>
          <a:spcPct val="20000"/>
        </a:spcBef>
        <a:buFont typeface="Arial" panose="020B0604020202020204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1199" indent="-272240" algn="l" defTabSz="1088959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5678" indent="-272240" algn="l" defTabSz="1088959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50158" indent="-272240" algn="l" defTabSz="1088959" rtl="0" eaLnBrk="1" latinLnBrk="0" hangingPunct="1">
        <a:spcBef>
          <a:spcPct val="20000"/>
        </a:spcBef>
        <a:buFont typeface="Arial" panose="020B0604020202020204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4637" indent="-272240" algn="l" defTabSz="1088959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9117" indent="-272240" algn="l" defTabSz="1088959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3596" indent="-272240" algn="l" defTabSz="1088959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8076" indent="-272240" algn="l" defTabSz="1088959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479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959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3438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918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2397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6877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1356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5836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aulina.gajardo@pazcorp.c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02EDC92-7510-99C4-D1B2-6FA29D15D83F}"/>
              </a:ext>
            </a:extLst>
          </p:cNvPr>
          <p:cNvSpPr txBox="1"/>
          <p:nvPr/>
        </p:nvSpPr>
        <p:spPr>
          <a:xfrm>
            <a:off x="0" y="1488737"/>
            <a:ext cx="114315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Fundación Arturo López Pérez (FALP)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00788120-30DA-34F7-6141-E1CDDDA2E46B}"/>
              </a:ext>
            </a:extLst>
          </p:cNvPr>
          <p:cNvSpPr txBox="1"/>
          <p:nvPr/>
        </p:nvSpPr>
        <p:spPr>
          <a:xfrm>
            <a:off x="798394" y="2301007"/>
            <a:ext cx="9885952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tka Text" panose="02000505000000020004" pitchFamily="2" charset="0"/>
                <a:ea typeface="+mn-ea"/>
                <a:cs typeface="Arial" panose="020B0604020202020204" pitchFamily="34" charset="0"/>
              </a:rPr>
              <a:t>Estimados, </a:t>
            </a:r>
          </a:p>
          <a:p>
            <a:pPr marL="0" marR="0" lvl="0" indent="0" algn="just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1600" dirty="0">
              <a:solidFill>
                <a:prstClr val="black"/>
              </a:solidFill>
              <a:latin typeface="Sitka Text" panose="02000505000000020004" pitchFamily="2" charset="0"/>
              <a:cs typeface="Arial" panose="020B0604020202020204" pitchFamily="34" charset="0"/>
            </a:endParaRPr>
          </a:p>
          <a:p>
            <a:pPr marL="0" marR="0" lvl="0" indent="0" algn="just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tka Text" panose="02000505000000020004" pitchFamily="2" charset="0"/>
                <a:ea typeface="+mn-ea"/>
                <a:cs typeface="Arial" panose="020B0604020202020204" pitchFamily="34" charset="0"/>
              </a:rPr>
              <a:t>Les recordamos nuestro convenio con la </a:t>
            </a: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tka Text" panose="02000505000000020004" pitchFamily="2" charset="0"/>
                <a:ea typeface="+mn-ea"/>
                <a:cs typeface="Arial" panose="020B0604020202020204" pitchFamily="34" charset="0"/>
              </a:rPr>
              <a:t>Fundación Arturo López Pérez (FALP)</a:t>
            </a: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tka Text" panose="02000505000000020004" pitchFamily="2" charset="0"/>
                <a:ea typeface="+mn-ea"/>
                <a:cs typeface="Arial" panose="020B0604020202020204" pitchFamily="34" charset="0"/>
              </a:rPr>
              <a:t>, líderes latinoamericanos en </a:t>
            </a: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tka Text" panose="02000505000000020004" pitchFamily="2" charset="0"/>
                <a:ea typeface="+mn-ea"/>
                <a:cs typeface="Arial" panose="020B0604020202020204" pitchFamily="34" charset="0"/>
              </a:rPr>
              <a:t>tratamientos oncológicos</a:t>
            </a: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tka Text" panose="02000505000000020004" pitchFamily="2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0" marR="0" lvl="0" indent="0" algn="just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tka Text" panose="02000505000000020004" pitchFamily="2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tka Text" panose="02000505000000020004" pitchFamily="2" charset="0"/>
                <a:ea typeface="+mn-ea"/>
                <a:cs typeface="Arial" panose="020B0604020202020204" pitchFamily="34" charset="0"/>
              </a:rPr>
              <a:t>Queremos que tú y tu familia estén protegidos, por lo que ponemos a tu disposición un seguro oncológico a precios comparativamente más atractivos respecto de otros convenios de clínicas de primera línea.</a:t>
            </a:r>
          </a:p>
          <a:p>
            <a:pPr marL="0" marR="0" lvl="0" indent="0" algn="just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tka Text" panose="02000505000000020004" pitchFamily="2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>
                <a:solidFill>
                  <a:prstClr val="black"/>
                </a:solidFill>
                <a:latin typeface="Sitka Text" panose="02000505000000020004" pitchFamily="2" charset="0"/>
                <a:cs typeface="Arial" panose="020B0604020202020204" pitchFamily="34" charset="0"/>
              </a:rPr>
              <a:t>Adjuntamos una presentación con el detalle del convenio y un volante con los datos de la coordinadora de FALP. En caso de querer mas información, </a:t>
            </a: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tka Text" panose="02000505000000020004" pitchFamily="2" charset="0"/>
                <a:ea typeface="+mn-ea"/>
                <a:cs typeface="Arial" panose="020B0604020202020204" pitchFamily="34" charset="0"/>
              </a:rPr>
              <a:t>contactar a Paulina Gajardo al correo </a:t>
            </a: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tka Text" panose="02000505000000020004" pitchFamily="2" charset="0"/>
                <a:ea typeface="+mn-ea"/>
                <a:cs typeface="Arial" panose="020B0604020202020204" pitchFamily="34" charset="0"/>
                <a:hlinkClick r:id="rId3"/>
              </a:rPr>
              <a:t>paulina.gajardo@pazcorp.cl</a:t>
            </a:r>
            <a:r>
              <a:rPr lang="es-ES" sz="1600" dirty="0">
                <a:solidFill>
                  <a:prstClr val="black"/>
                </a:solidFill>
                <a:latin typeface="Sitka Text" panose="02000505000000020004" pitchFamily="2" charset="0"/>
                <a:cs typeface="Arial" panose="020B0604020202020204" pitchFamily="34" charset="0"/>
              </a:rPr>
              <a:t> o directamente a la Ejecutiva encargada, mencionada en el volante.</a:t>
            </a:r>
            <a:endParaRPr kumimoji="0" lang="es-E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tka Text" panose="02000505000000020004" pitchFamily="2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1600" dirty="0">
              <a:solidFill>
                <a:prstClr val="black"/>
              </a:solidFill>
              <a:latin typeface="Sitka Text" panose="02000505000000020004" pitchFamily="2" charset="0"/>
              <a:cs typeface="Arial" panose="020B0604020202020204" pitchFamily="34" charset="0"/>
            </a:endParaRPr>
          </a:p>
          <a:p>
            <a:pPr marL="0" marR="0" lvl="0" indent="0" algn="just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tka Text" panose="02000505000000020004" pitchFamily="2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tka Text" panose="02000505000000020004" pitchFamily="2" charset="0"/>
                <a:ea typeface="+mn-ea"/>
                <a:cs typeface="Arial" panose="020B0604020202020204" pitchFamily="34" charset="0"/>
              </a:rPr>
              <a:t>Saludos.</a:t>
            </a:r>
          </a:p>
          <a:p>
            <a:pPr marL="0" marR="0" lvl="0" indent="0" algn="just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tka Text" panose="02000505000000020004" pitchFamily="2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tka Text" panose="02000505000000020004" pitchFamily="2" charset="0"/>
                <a:ea typeface="+mn-ea"/>
                <a:cs typeface="Arial" panose="020B0604020202020204" pitchFamily="34" charset="0"/>
              </a:rPr>
              <a:t>Recursos Humanos</a:t>
            </a:r>
            <a:endParaRPr lang="es-CL" sz="1600" b="1" dirty="0"/>
          </a:p>
        </p:txBody>
      </p:sp>
    </p:spTree>
    <p:extLst>
      <p:ext uri="{BB962C8B-B14F-4D97-AF65-F5344CB8AC3E}">
        <p14:creationId xmlns:p14="http://schemas.microsoft.com/office/powerpoint/2010/main" val="8475780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118</Words>
  <Application>Microsoft Office PowerPoint</Application>
  <PresentationFormat>Personalizado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Sitka Text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MARIANA EVA</dc:creator>
  <cp:lastModifiedBy>PAULINA ELVIRA GAJARDO SOTO</cp:lastModifiedBy>
  <cp:revision>31</cp:revision>
  <dcterms:created xsi:type="dcterms:W3CDTF">2018-12-18T20:59:31Z</dcterms:created>
  <dcterms:modified xsi:type="dcterms:W3CDTF">2023-02-06T19:42:44Z</dcterms:modified>
</cp:coreProperties>
</file>